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58" r:id="rId3"/>
    <p:sldId id="259" r:id="rId4"/>
    <p:sldId id="292" r:id="rId5"/>
    <p:sldId id="294" r:id="rId6"/>
    <p:sldId id="295" r:id="rId7"/>
    <p:sldId id="300" r:id="rId8"/>
    <p:sldId id="291" r:id="rId9"/>
    <p:sldId id="297" r:id="rId10"/>
    <p:sldId id="298" r:id="rId11"/>
    <p:sldId id="299" r:id="rId12"/>
    <p:sldId id="29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8">
          <p15:clr>
            <a:srgbClr val="A4A3A4"/>
          </p15:clr>
        </p15:guide>
        <p15:guide id="2" pos="4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340E"/>
    <a:srgbClr val="FAB10C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50000" autoAdjust="0"/>
  </p:normalViewPr>
  <p:slideViewPr>
    <p:cSldViewPr snapToGrid="0" snapToObjects="1" showGuides="1">
      <p:cViewPr>
        <p:scale>
          <a:sx n="100" d="100"/>
          <a:sy n="100" d="100"/>
        </p:scale>
        <p:origin x="1424" y="336"/>
      </p:cViewPr>
      <p:guideLst>
        <p:guide orient="horz" pos="3048"/>
        <p:guide pos="47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7FBAA-4C8B-4A40-A1B3-B0ACD70ECB25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0D55D-5CE5-DC4A-8807-D12017E14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51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F59715-EBF4-E340-AC76-2FAAAF1056F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rgbClr val="FAB10C">
              <a:alpha val="70000"/>
            </a:srgb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9E3D11A-3C22-6446-8074-3F3C9B7305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rgbClr val="42340E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40" y="6096196"/>
            <a:ext cx="3537540" cy="647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F59715-EBF4-E340-AC76-2FAAAF1056F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E3D11A-3C22-6446-8074-3F3C9B730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F59715-EBF4-E340-AC76-2FAAAF1056F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E3D11A-3C22-6446-8074-3F3C9B730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F59715-EBF4-E340-AC76-2FAAAF1056F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E3D11A-3C22-6446-8074-3F3C9B730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F59715-EBF4-E340-AC76-2FAAAF1056F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E3D11A-3C22-6446-8074-3F3C9B73051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40" y="6113837"/>
            <a:ext cx="3537540" cy="647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F59715-EBF4-E340-AC76-2FAAAF1056F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E3D11A-3C22-6446-8074-3F3C9B730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F59715-EBF4-E340-AC76-2FAAAF1056F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E3D11A-3C22-6446-8074-3F3C9B730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F59715-EBF4-E340-AC76-2FAAAF1056F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E3D11A-3C22-6446-8074-3F3C9B7305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F59715-EBF4-E340-AC76-2FAAAF1056F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E3D11A-3C22-6446-8074-3F3C9B73051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40" y="6113837"/>
            <a:ext cx="3537540" cy="647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F59715-EBF4-E340-AC76-2FAAAF1056F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E3D11A-3C22-6446-8074-3F3C9B7305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0F59715-EBF4-E340-AC76-2FAAAF1056FD}" type="datetimeFigureOut">
              <a:rPr lang="en-US" smtClean="0"/>
              <a:t>10/26/16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9E3D11A-3C22-6446-8074-3F3C9B73051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5840" y="6096196"/>
            <a:ext cx="3537540" cy="6471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rgbClr val="42340E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rgbClr val="FAB10C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rgbClr val="42340E"/>
        </a:buClr>
        <a:buFont typeface="Lucida Grande"/>
        <a:buChar char="-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rgbClr val="FAB10C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rgbClr val="42340E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572000"/>
            <a:ext cx="6553200" cy="660400"/>
          </a:xfrm>
        </p:spPr>
        <p:txBody>
          <a:bodyPr anchor="ctr" anchorCtr="1">
            <a:normAutofit/>
          </a:bodyPr>
          <a:lstStyle/>
          <a:p>
            <a:r>
              <a:rPr lang="en-US" dirty="0" smtClean="0"/>
              <a:t>Western Michigan University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386" y="3227033"/>
            <a:ext cx="6971114" cy="1219201"/>
          </a:xfrm>
        </p:spPr>
        <p:txBody>
          <a:bodyPr anchor="ctr" anchorCtr="0"/>
          <a:lstStyle/>
          <a:p>
            <a:pPr latinLnBrk="1" hangingPunct="0"/>
            <a:r>
              <a:rPr lang="en-US" sz="2000" cap="none" dirty="0">
                <a:solidFill>
                  <a:schemeClr val="tx1"/>
                </a:solidFill>
              </a:rPr>
              <a:t>Laurel Ofstein</a:t>
            </a:r>
            <a:br>
              <a:rPr lang="en-US" sz="2000" cap="none" dirty="0">
                <a:solidFill>
                  <a:schemeClr val="tx1"/>
                </a:solidFill>
              </a:rPr>
            </a:br>
            <a:r>
              <a:rPr lang="en-US" sz="2000" cap="none" dirty="0">
                <a:solidFill>
                  <a:schemeClr val="tx1"/>
                </a:solidFill>
                <a:sym typeface="Helvetica Light"/>
              </a:rPr>
              <a:t>Assistant Professor of Management</a:t>
            </a:r>
            <a:br>
              <a:rPr lang="en-US" sz="2000" cap="none" dirty="0">
                <a:solidFill>
                  <a:schemeClr val="tx1"/>
                </a:solidFill>
                <a:sym typeface="Helvetica Light"/>
              </a:rPr>
            </a:br>
            <a:r>
              <a:rPr lang="en-US" sz="2000" cap="none" dirty="0" smtClean="0">
                <a:solidFill>
                  <a:schemeClr val="tx1"/>
                </a:solidFill>
              </a:rPr>
              <a:t>Chair</a:t>
            </a:r>
            <a:r>
              <a:rPr lang="en-US" sz="2000" cap="none" dirty="0">
                <a:solidFill>
                  <a:schemeClr val="tx1"/>
                </a:solidFill>
              </a:rPr>
              <a:t>, University-wide Entrepreneurship Minor Committee</a:t>
            </a:r>
            <a:endParaRPr lang="en-US" sz="2000" cap="none" dirty="0">
              <a:solidFill>
                <a:schemeClr val="tx1"/>
              </a:solidFill>
              <a:sym typeface="Helvetica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07300" y="3632200"/>
            <a:ext cx="1130300" cy="1077218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US" sz="1600" dirty="0" smtClean="0"/>
              <a:t>Haworth College of Business</a:t>
            </a:r>
          </a:p>
        </p:txBody>
      </p:sp>
    </p:spTree>
    <p:extLst>
      <p:ext uri="{BB962C8B-B14F-4D97-AF65-F5344CB8AC3E}">
        <p14:creationId xmlns:p14="http://schemas.microsoft.com/office/powerpoint/2010/main" val="38911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546600" cy="4373563"/>
          </a:xfrm>
        </p:spPr>
        <p:txBody>
          <a:bodyPr>
            <a:normAutofit fontScale="85000" lnSpcReduction="10000"/>
          </a:bodyPr>
          <a:lstStyle/>
          <a:p>
            <a:pPr marL="571500" indent="-3175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/>
              <a:t>Student Business Accelerator</a:t>
            </a:r>
          </a:p>
          <a:p>
            <a:pPr marL="571500" indent="-3175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/>
              <a:t>First </a:t>
            </a:r>
            <a:r>
              <a:rPr lang="en-US" dirty="0"/>
              <a:t>companies enrolled in Summer </a:t>
            </a:r>
            <a:r>
              <a:rPr lang="en-US" dirty="0" smtClean="0"/>
              <a:t>2015</a:t>
            </a:r>
          </a:p>
          <a:p>
            <a:pPr marL="571500" indent="-3175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/>
              <a:t>Located </a:t>
            </a:r>
            <a:r>
              <a:rPr lang="en-US" dirty="0"/>
              <a:t>in downtown Kalamazoo (off campus) in the Park Trades Center (students have 24/7 access</a:t>
            </a:r>
            <a:r>
              <a:rPr lang="en-US" dirty="0" smtClean="0"/>
              <a:t>)</a:t>
            </a:r>
          </a:p>
          <a:p>
            <a:pPr marL="571500" indent="-3175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/>
              <a:t>Open </a:t>
            </a:r>
            <a:r>
              <a:rPr lang="en-US" dirty="0"/>
              <a:t>to any currently enrolled WMU sophomore or above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300" y="4315018"/>
            <a:ext cx="3352800" cy="22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2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71500" indent="-317500"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>
                <a:sym typeface="Hoefler Text" charset="0"/>
              </a:rPr>
              <a:t>Instruction in Lean Startup &amp; Business Model </a:t>
            </a:r>
            <a:r>
              <a:rPr lang="en-US" dirty="0" smtClean="0">
                <a:sym typeface="Hoefler Text" charset="0"/>
              </a:rPr>
              <a:t>Canvas</a:t>
            </a:r>
          </a:p>
          <a:p>
            <a:pPr marL="571500" indent="-317500"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>
                <a:sym typeface="Hoefler Text" charset="0"/>
              </a:rPr>
              <a:t>Mentor </a:t>
            </a:r>
            <a:r>
              <a:rPr lang="en-US" dirty="0">
                <a:sym typeface="Hoefler Text" charset="0"/>
              </a:rPr>
              <a:t>Meet-ups and Weekly Entrepreneur Pizza </a:t>
            </a:r>
            <a:r>
              <a:rPr lang="en-US" dirty="0" smtClean="0">
                <a:sym typeface="Hoefler Text" charset="0"/>
              </a:rPr>
              <a:t>Chats</a:t>
            </a:r>
          </a:p>
          <a:p>
            <a:pPr marL="571500" indent="-317500"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>
                <a:sym typeface="Hoefler Text" charset="0"/>
              </a:rPr>
              <a:t>Workshops </a:t>
            </a:r>
            <a:r>
              <a:rPr lang="en-US" dirty="0">
                <a:sym typeface="Hoefler Text" charset="0"/>
              </a:rPr>
              <a:t>(Social Media, Sales, Business Plan, Marketing, Investor Pitch, Legal Entity Fundamentals, Intellectual Property, and many more</a:t>
            </a:r>
            <a:r>
              <a:rPr lang="en-US" dirty="0" smtClean="0">
                <a:sym typeface="Hoefler Text" charset="0"/>
              </a:rPr>
              <a:t>)</a:t>
            </a:r>
          </a:p>
          <a:p>
            <a:pPr marL="571500" indent="-317500"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>
                <a:sym typeface="Hoefler Text" charset="0"/>
              </a:rPr>
              <a:t>Community </a:t>
            </a:r>
            <a:r>
              <a:rPr lang="en-US" dirty="0">
                <a:sym typeface="Hoefler Text" charset="0"/>
              </a:rPr>
              <a:t>Resources and </a:t>
            </a:r>
            <a:r>
              <a:rPr lang="en-US" dirty="0" smtClean="0">
                <a:sym typeface="Hoefler Text" charset="0"/>
              </a:rPr>
              <a:t>Networking</a:t>
            </a:r>
          </a:p>
          <a:p>
            <a:pPr marL="571500" indent="-317500"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>
                <a:sym typeface="Hoefler Text" charset="0"/>
              </a:rPr>
              <a:t>Demo Day</a:t>
            </a:r>
            <a:endParaRPr lang="en-US" dirty="0">
              <a:sym typeface="Hoefler Tex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4946252"/>
            <a:ext cx="3124200" cy="17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Thank you!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ctr" anchorCtr="0"/>
          <a:lstStyle/>
          <a:p>
            <a:r>
              <a:rPr lang="en-US" sz="2000" dirty="0" smtClean="0"/>
              <a:t>Laurel Ofstein</a:t>
            </a:r>
            <a:br>
              <a:rPr lang="en-US" sz="2000" dirty="0" smtClean="0"/>
            </a:br>
            <a:r>
              <a:rPr lang="en-US" sz="2000" dirty="0" err="1" smtClean="0"/>
              <a:t>laurel.ofstein@wmich.edu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(269) 387-5417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33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Entrepreneurship &amp; The Arts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585200" cy="4927600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457200" indent="-203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5600" dirty="0"/>
              <a:t>Teaching Students that YOU are the product</a:t>
            </a:r>
          </a:p>
          <a:p>
            <a:pPr marL="1143000" lvl="3" indent="-274638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5000" i="1" dirty="0" smtClean="0"/>
              <a:t>“</a:t>
            </a:r>
            <a:r>
              <a:rPr lang="en-US" sz="5000" i="1" dirty="0"/>
              <a:t>People want to hear the Chicago Symphony Orchestra because it is the CSO, not because the world has never heard Beethoven before” </a:t>
            </a:r>
            <a:r>
              <a:rPr lang="en-US" sz="3600" dirty="0"/>
              <a:t>(Leeman, 2016)</a:t>
            </a:r>
          </a:p>
          <a:p>
            <a:pPr marL="457200" indent="-203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sz="5500" dirty="0"/>
              <a:t>We can all benefit from having an Entrepreneurial Mindset</a:t>
            </a:r>
          </a:p>
          <a:p>
            <a:pPr marL="1143000" lvl="3" indent="-274638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5300" dirty="0"/>
              <a:t>Survival depends on innovative thinking, making decisions under uncertainty. </a:t>
            </a:r>
            <a:endParaRPr lang="en-US" sz="5300" dirty="0" smtClean="0"/>
          </a:p>
          <a:p>
            <a:pPr marL="1143000" lvl="3" indent="-274638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5300" i="1" dirty="0" smtClean="0"/>
              <a:t>“</a:t>
            </a:r>
            <a:r>
              <a:rPr lang="en-US" sz="5300" i="1" dirty="0"/>
              <a:t>Being entrepreneurial is essentially about thinking and doing something that we </a:t>
            </a:r>
            <a:r>
              <a:rPr lang="en-US" sz="5300" i="1" dirty="0" smtClean="0"/>
              <a:t>haven’t </a:t>
            </a:r>
            <a:r>
              <a:rPr lang="en-US" sz="5300" i="1" dirty="0"/>
              <a:t>done before, in order to achieve a desirable goal or outcome.</a:t>
            </a:r>
            <a:r>
              <a:rPr lang="en-US" sz="5000" i="1" dirty="0"/>
              <a:t>” </a:t>
            </a:r>
            <a:r>
              <a:rPr lang="en-US" sz="3600" dirty="0"/>
              <a:t>(De Carolis, 2014)</a:t>
            </a:r>
          </a:p>
        </p:txBody>
      </p:sp>
    </p:spTree>
    <p:extLst>
      <p:ext uri="{BB962C8B-B14F-4D97-AF65-F5344CB8AC3E}">
        <p14:creationId xmlns:p14="http://schemas.microsoft.com/office/powerpoint/2010/main" val="365953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Entrepreneurship </a:t>
            </a:r>
            <a:r>
              <a:rPr lang="en-US" dirty="0" err="1" smtClean="0"/>
              <a:t>MInor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26128" y="1769871"/>
            <a:ext cx="1301072" cy="440740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2013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2014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2044700" y="1719071"/>
            <a:ext cx="6642100" cy="4407408"/>
          </a:xfrm>
        </p:spPr>
        <p:txBody>
          <a:bodyPr>
            <a:normAutofit fontScale="70000" lnSpcReduction="20000"/>
          </a:bodyPr>
          <a:lstStyle/>
          <a:p>
            <a:pPr marL="25403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None/>
            </a:pPr>
            <a:r>
              <a:rPr lang="en-US" dirty="0">
                <a:sym typeface="Hoefler Text" charset="0"/>
              </a:rPr>
              <a:t>Asked every college in the university to examine each of their courses and propose those with any of the </a:t>
            </a:r>
            <a:r>
              <a:rPr lang="en-US" dirty="0" smtClean="0">
                <a:sym typeface="Hoefler Text" charset="0"/>
              </a:rPr>
              <a:t>11 </a:t>
            </a:r>
            <a:r>
              <a:rPr lang="en-US" dirty="0">
                <a:sym typeface="Hoefler Text" charset="0"/>
              </a:rPr>
              <a:t>Key Entrepreneurial Capabilities presented by Michael Morris, a leader in the field</a:t>
            </a:r>
          </a:p>
          <a:p>
            <a:pPr marL="457200" lvl="1" indent="-203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>
                <a:sym typeface="Hoefler Text" charset="0"/>
              </a:rPr>
              <a:t>Categorized if each was a “Theme,” “Significant Component,” “Introduced,” or “Not Covered”</a:t>
            </a:r>
          </a:p>
          <a:p>
            <a:pPr marL="25403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None/>
            </a:pPr>
            <a:r>
              <a:rPr lang="en-US" dirty="0">
                <a:sym typeface="Hoefler Text" charset="0"/>
              </a:rPr>
              <a:t>University-wide minor approved and available to incoming students in Fall 2014.</a:t>
            </a:r>
          </a:p>
          <a:p>
            <a:pPr marL="25403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  <a:buNone/>
            </a:pPr>
            <a:r>
              <a:rPr lang="en-US" dirty="0">
                <a:sym typeface="Hoefler Text" charset="0"/>
              </a:rPr>
              <a:t>Formed the University-Wide Entrepreneurship Minor Committee supported by faculty representatives from each college within the university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5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entrepreneurial capabilities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323672" cy="44074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Opportunity Recognition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Opportunity Evaluation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Innovation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Creative Problem-solving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The Entrepreneurial Process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Mitigating Risk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Thinking and Acting as a Guerrilla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Resource Leveraging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Managing Ambiguity and Uncertainty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Building a Plan for an Innovative Concept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Implementation of </a:t>
            </a:r>
            <a:r>
              <a:rPr lang="en-US" dirty="0" smtClean="0"/>
              <a:t>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Entrepreneurship </a:t>
            </a:r>
            <a:r>
              <a:rPr lang="en-US" dirty="0" err="1" smtClean="0"/>
              <a:t>mINOR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521700" cy="4622800"/>
          </a:xfr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457200" indent="-203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5600" dirty="0"/>
              <a:t>Minimum of 15 credit hours (3 required, 2 electives</a:t>
            </a:r>
            <a:r>
              <a:rPr lang="en-US" sz="5600" dirty="0" smtClean="0"/>
              <a:t>)</a:t>
            </a:r>
          </a:p>
          <a:p>
            <a:pPr marL="457200" indent="-203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5600" dirty="0" smtClean="0"/>
              <a:t>Required courses:</a:t>
            </a:r>
          </a:p>
          <a:p>
            <a:pPr marL="800100" lvl="1" indent="-249238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5200" dirty="0" smtClean="0"/>
              <a:t>Exploring Entrepreneurship</a:t>
            </a:r>
          </a:p>
          <a:p>
            <a:pPr marL="800100" lvl="1" indent="-249238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5600" dirty="0" smtClean="0"/>
              <a:t>Entrepreneurial Finance</a:t>
            </a:r>
          </a:p>
          <a:p>
            <a:pPr marL="800100" lvl="1" indent="-249238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5600" dirty="0" smtClean="0"/>
              <a:t>Product</a:t>
            </a:r>
            <a:r>
              <a:rPr lang="en-US" sz="5600" dirty="0"/>
              <a:t>/Service Development (taught by Engineering</a:t>
            </a:r>
            <a:r>
              <a:rPr lang="en-US" sz="5600" dirty="0" smtClean="0"/>
              <a:t>)</a:t>
            </a:r>
          </a:p>
          <a:p>
            <a:pPr marL="457200" indent="-203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5500" dirty="0"/>
              <a:t>Elective courses</a:t>
            </a:r>
            <a:r>
              <a:rPr lang="en-US" sz="5500" dirty="0" smtClean="0"/>
              <a:t>:</a:t>
            </a:r>
          </a:p>
          <a:p>
            <a:pPr marL="754380" lvl="1" indent="-203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5100" dirty="0"/>
              <a:t>15 elective courses across </a:t>
            </a:r>
            <a:r>
              <a:rPr lang="en-US" sz="5100" dirty="0" smtClean="0"/>
              <a:t>colleges</a:t>
            </a:r>
          </a:p>
          <a:p>
            <a:pPr marL="457200" indent="-20320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5900" dirty="0" smtClean="0"/>
              <a:t>Successes </a:t>
            </a:r>
            <a:r>
              <a:rPr lang="en-US" sz="5900" dirty="0"/>
              <a:t>and Challenges</a:t>
            </a:r>
          </a:p>
        </p:txBody>
      </p:sp>
    </p:spTree>
    <p:extLst>
      <p:ext uri="{BB962C8B-B14F-4D97-AF65-F5344CB8AC3E}">
        <p14:creationId xmlns:p14="http://schemas.microsoft.com/office/powerpoint/2010/main" val="407484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*NEW* Product Design &amp; Innovation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317500">
              <a:spcBef>
                <a:spcPts val="0"/>
              </a:spcBef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/>
              <a:t>Partnership between the College of Business, College of Engineering, and College of Fine </a:t>
            </a:r>
            <a:r>
              <a:rPr lang="en-US" dirty="0" smtClean="0"/>
              <a:t>Arts</a:t>
            </a:r>
          </a:p>
          <a:p>
            <a:pPr marL="571500" indent="-317500">
              <a:spcBef>
                <a:spcPts val="0"/>
              </a:spcBef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/>
              <a:t>Student </a:t>
            </a:r>
            <a:r>
              <a:rPr lang="en-US" dirty="0"/>
              <a:t>will receive a BFA in Product </a:t>
            </a:r>
            <a:r>
              <a:rPr lang="en-US" dirty="0" smtClean="0"/>
              <a:t>Design</a:t>
            </a:r>
          </a:p>
          <a:p>
            <a:pPr marL="571500" indent="-317500">
              <a:spcBef>
                <a:spcPts val="0"/>
              </a:spcBef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/>
              <a:t>Entrepreneurship </a:t>
            </a:r>
            <a:r>
              <a:rPr lang="en-US" dirty="0"/>
              <a:t>minor is built into the required </a:t>
            </a:r>
            <a:r>
              <a:rPr lang="en-US" dirty="0" smtClean="0"/>
              <a:t>curriculum</a:t>
            </a:r>
          </a:p>
          <a:p>
            <a:pPr marL="571500" indent="-317500">
              <a:spcBef>
                <a:spcPts val="0"/>
              </a:spcBef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/>
              <a:t>Available </a:t>
            </a:r>
            <a:r>
              <a:rPr lang="en-US" dirty="0"/>
              <a:t>Fall </a:t>
            </a:r>
            <a:r>
              <a:rPr lang="en-US" dirty="0" smtClean="0"/>
              <a:t>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9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Entrepreneurship MAJOR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317500"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>
                <a:sym typeface="Hoefler Text" charset="0"/>
              </a:rPr>
              <a:t>Courses focus on idea generation, opportunity recognition, resource acquisition and entrepreneurial </a:t>
            </a:r>
            <a:r>
              <a:rPr lang="en-US" dirty="0" smtClean="0">
                <a:sym typeface="Hoefler Text" charset="0"/>
              </a:rPr>
              <a:t>management</a:t>
            </a:r>
          </a:p>
          <a:p>
            <a:pPr marL="571500" indent="-317500"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>
                <a:sym typeface="Hoefler Text" charset="0"/>
              </a:rPr>
              <a:t>Minimum </a:t>
            </a:r>
            <a:r>
              <a:rPr lang="en-US" dirty="0">
                <a:sym typeface="Hoefler Text" charset="0"/>
              </a:rPr>
              <a:t>of 33 credit hours (8 required, 3 electives or related minor</a:t>
            </a:r>
            <a:r>
              <a:rPr lang="en-US" dirty="0" smtClean="0">
                <a:sym typeface="Hoefler Text" charset="0"/>
              </a:rPr>
              <a:t>); BBA in Entrepreneurship</a:t>
            </a:r>
          </a:p>
          <a:p>
            <a:pPr marL="571500" indent="-317500"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>
                <a:sym typeface="Hoefler Text" charset="0"/>
              </a:rPr>
              <a:t>Students </a:t>
            </a:r>
            <a:r>
              <a:rPr lang="en-US" dirty="0">
                <a:sym typeface="Hoefler Text" charset="0"/>
              </a:rPr>
              <a:t>may focus the major further by choosing an area of focus (Entrepreneurship, Business Information Systems, Finance, Management, or Marketing)</a:t>
            </a:r>
          </a:p>
        </p:txBody>
      </p:sp>
    </p:spTree>
    <p:extLst>
      <p:ext uri="{BB962C8B-B14F-4D97-AF65-F5344CB8AC3E}">
        <p14:creationId xmlns:p14="http://schemas.microsoft.com/office/powerpoint/2010/main" val="10905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Entrepreneurship @ WMU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342900"/>
            <a:r>
              <a:rPr lang="en-US" dirty="0" smtClean="0"/>
              <a:t>Central hub for entrepreneurship:</a:t>
            </a:r>
            <a:r>
              <a:rPr lang="en-US" dirty="0"/>
              <a:t> </a:t>
            </a:r>
            <a:endParaRPr lang="en-US" dirty="0" smtClean="0"/>
          </a:p>
          <a:p>
            <a:pPr marL="914400" lvl="1" indent="-279400"/>
            <a:r>
              <a:rPr lang="en-US" dirty="0" smtClean="0"/>
              <a:t>wmich.edu/entrepreneurship</a:t>
            </a:r>
          </a:p>
          <a:p>
            <a:pPr marL="596903" indent="-342900">
              <a:lnSpc>
                <a:spcPct val="150000"/>
              </a:lnSpc>
              <a:buSzPct val="100000"/>
            </a:pPr>
            <a:r>
              <a:rPr lang="en-US" dirty="0" smtClean="0"/>
              <a:t>Center </a:t>
            </a:r>
            <a:r>
              <a:rPr lang="en-US" dirty="0"/>
              <a:t>for Entrepreneurship &amp; </a:t>
            </a:r>
            <a:r>
              <a:rPr lang="en-US" dirty="0" smtClean="0"/>
              <a:t>Innovation</a:t>
            </a:r>
          </a:p>
          <a:p>
            <a:pPr marL="596903" indent="-342900">
              <a:lnSpc>
                <a:spcPct val="150000"/>
              </a:lnSpc>
              <a:buSzPct val="100000"/>
            </a:pPr>
            <a:r>
              <a:rPr lang="en-US" dirty="0" smtClean="0"/>
              <a:t>Entrepreneur </a:t>
            </a:r>
            <a:r>
              <a:rPr lang="en-US" dirty="0"/>
              <a:t>Club and Innovation </a:t>
            </a:r>
            <a:r>
              <a:rPr lang="en-US" dirty="0" smtClean="0"/>
              <a:t>Club</a:t>
            </a:r>
          </a:p>
          <a:p>
            <a:pPr marL="596903" indent="-342900">
              <a:lnSpc>
                <a:spcPct val="150000"/>
              </a:lnSpc>
              <a:buSzPct val="100000"/>
            </a:pPr>
            <a:r>
              <a:rPr lang="en-US" dirty="0" smtClean="0"/>
              <a:t>Monthly </a:t>
            </a:r>
            <a:r>
              <a:rPr lang="en-US" dirty="0"/>
              <a:t>Entrepreneurship </a:t>
            </a:r>
            <a:r>
              <a:rPr lang="en-US" dirty="0" smtClean="0"/>
              <a:t>Forum</a:t>
            </a:r>
          </a:p>
          <a:p>
            <a:pPr marL="596903" indent="-342900">
              <a:lnSpc>
                <a:spcPct val="150000"/>
              </a:lnSpc>
              <a:buSzPct val="100000"/>
            </a:pPr>
            <a:r>
              <a:rPr lang="en-US" dirty="0" smtClean="0"/>
              <a:t>Entrepreneurial </a:t>
            </a:r>
            <a:r>
              <a:rPr lang="en-US" dirty="0"/>
              <a:t>Arts Workshop (School of Music</a:t>
            </a:r>
            <a:r>
              <a:rPr lang="en-US" dirty="0" smtClean="0"/>
              <a:t>)</a:t>
            </a:r>
          </a:p>
          <a:p>
            <a:pPr marL="596903" indent="-342900">
              <a:lnSpc>
                <a:spcPct val="150000"/>
              </a:lnSpc>
              <a:buSzPct val="100000"/>
            </a:pPr>
            <a:r>
              <a:rPr lang="en-US" dirty="0" smtClean="0"/>
              <a:t>PITCH </a:t>
            </a:r>
            <a:r>
              <a:rPr lang="en-US" dirty="0"/>
              <a:t>Competition and Showcase</a:t>
            </a:r>
          </a:p>
        </p:txBody>
      </p:sp>
    </p:spTree>
    <p:extLst>
      <p:ext uri="{BB962C8B-B14F-4D97-AF65-F5344CB8AC3E}">
        <p14:creationId xmlns:p14="http://schemas.microsoft.com/office/powerpoint/2010/main" val="26203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 Competition &amp; Showcase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724400" cy="4373563"/>
          </a:xfrm>
        </p:spPr>
        <p:txBody>
          <a:bodyPr>
            <a:normAutofit fontScale="85000" lnSpcReduction="20000"/>
          </a:bodyPr>
          <a:lstStyle/>
          <a:p>
            <a:pPr marL="571500" indent="-317500">
              <a:lnSpc>
                <a:spcPct val="120000"/>
              </a:lnSpc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/>
              <a:t>Attracts student participation from across </a:t>
            </a:r>
            <a:r>
              <a:rPr lang="en-US" dirty="0" smtClean="0"/>
              <a:t>colleges</a:t>
            </a:r>
          </a:p>
          <a:p>
            <a:pPr marL="571500" indent="-317500">
              <a:lnSpc>
                <a:spcPct val="120000"/>
              </a:lnSpc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/>
              <a:t>Faculty </a:t>
            </a:r>
            <a:r>
              <a:rPr lang="en-US" dirty="0"/>
              <a:t>judges for semi-</a:t>
            </a:r>
            <a:r>
              <a:rPr lang="en-US" dirty="0" smtClean="0"/>
              <a:t>finals</a:t>
            </a:r>
          </a:p>
          <a:p>
            <a:pPr marL="571500" indent="-317500">
              <a:lnSpc>
                <a:spcPct val="120000"/>
              </a:lnSpc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/>
              <a:t>Outside </a:t>
            </a:r>
            <a:r>
              <a:rPr lang="en-US" dirty="0"/>
              <a:t>judges for finals (alums</a:t>
            </a:r>
            <a:r>
              <a:rPr lang="en-US" dirty="0" smtClean="0"/>
              <a:t>)</a:t>
            </a:r>
          </a:p>
          <a:p>
            <a:pPr marL="571500" indent="-317500">
              <a:lnSpc>
                <a:spcPct val="120000"/>
              </a:lnSpc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/>
              <a:t>Showcase </a:t>
            </a:r>
            <a:r>
              <a:rPr lang="en-US" dirty="0"/>
              <a:t>opportunity for students and </a:t>
            </a:r>
            <a:r>
              <a:rPr lang="en-US" dirty="0" smtClean="0"/>
              <a:t>sponsors</a:t>
            </a:r>
          </a:p>
          <a:p>
            <a:pPr marL="571500" indent="-317500">
              <a:lnSpc>
                <a:spcPct val="120000"/>
              </a:lnSpc>
              <a:spcAft>
                <a:spcPts val="1800"/>
              </a:spcAft>
              <a:buSzPct val="100000"/>
              <a:buFont typeface="Arial"/>
              <a:buChar char="•"/>
            </a:pPr>
            <a:r>
              <a:rPr lang="en-US" dirty="0" smtClean="0"/>
              <a:t>Good </a:t>
            </a:r>
            <a:r>
              <a:rPr lang="en-US" dirty="0"/>
              <a:t>feeder for applications to student business accelerator program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037" r="11706"/>
          <a:stretch/>
        </p:blipFill>
        <p:spPr>
          <a:xfrm>
            <a:off x="13631333" y="5453062"/>
            <a:ext cx="9779001" cy="7119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037" r="11706"/>
          <a:stretch/>
        </p:blipFill>
        <p:spPr>
          <a:xfrm>
            <a:off x="13783733" y="5605462"/>
            <a:ext cx="9779001" cy="7119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037" r="11706"/>
          <a:stretch/>
        </p:blipFill>
        <p:spPr>
          <a:xfrm>
            <a:off x="13936133" y="5757862"/>
            <a:ext cx="9779001" cy="7119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1037" r="11706"/>
          <a:stretch/>
        </p:blipFill>
        <p:spPr>
          <a:xfrm>
            <a:off x="14088533" y="5910262"/>
            <a:ext cx="9779001" cy="7119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0" y="2643626"/>
            <a:ext cx="3416300" cy="248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5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529</Words>
  <Application>Microsoft Macintosh PowerPoint</Application>
  <PresentationFormat>On-screen Show (4:3)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Book Antiqua</vt:lpstr>
      <vt:lpstr>Calibri</vt:lpstr>
      <vt:lpstr>Century Gothic</vt:lpstr>
      <vt:lpstr>Helvetica Light</vt:lpstr>
      <vt:lpstr>Hoefler Text</vt:lpstr>
      <vt:lpstr>Lucida Grande</vt:lpstr>
      <vt:lpstr>Arial</vt:lpstr>
      <vt:lpstr>Apothecary</vt:lpstr>
      <vt:lpstr>Laurel Ofstein Assistant Professor of Management Chair, University-wide Entrepreneurship Minor Committee</vt:lpstr>
      <vt:lpstr>Entrepreneurship &amp; The Arts</vt:lpstr>
      <vt:lpstr>Entrepreneurship MInor</vt:lpstr>
      <vt:lpstr>Key entrepreneurial capabilities</vt:lpstr>
      <vt:lpstr>Entrepreneurship mINOR</vt:lpstr>
      <vt:lpstr>*NEW* Product Design &amp; Innovation Major</vt:lpstr>
      <vt:lpstr>Entrepreneurship MAJOR</vt:lpstr>
      <vt:lpstr>Entrepreneurship @ WMU</vt:lpstr>
      <vt:lpstr>PITCH Competition &amp; Showcase</vt:lpstr>
      <vt:lpstr>Starting Gate</vt:lpstr>
      <vt:lpstr>Starting Gate</vt:lpstr>
      <vt:lpstr>Laurel Ofstein laurel.ofstein@wmich.edu (269) 387-5417</vt:lpstr>
    </vt:vector>
  </TitlesOfParts>
  <Company>Western Michigan University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HCOB Computing</dc:creator>
  <cp:lastModifiedBy>Laurel F Ofstein</cp:lastModifiedBy>
  <cp:revision>21</cp:revision>
  <dcterms:created xsi:type="dcterms:W3CDTF">2013-08-08T17:03:39Z</dcterms:created>
  <dcterms:modified xsi:type="dcterms:W3CDTF">2016-10-27T03:22:01Z</dcterms:modified>
</cp:coreProperties>
</file>